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6" r:id="rId1"/>
  </p:sldMasterIdLst>
  <p:notesMasterIdLst>
    <p:notesMasterId r:id="rId16"/>
  </p:notesMasterIdLst>
  <p:sldIdLst>
    <p:sldId id="256" r:id="rId2"/>
    <p:sldId id="257" r:id="rId3"/>
    <p:sldId id="262" r:id="rId4"/>
    <p:sldId id="278" r:id="rId5"/>
    <p:sldId id="273" r:id="rId6"/>
    <p:sldId id="272" r:id="rId7"/>
    <p:sldId id="265" r:id="rId8"/>
    <p:sldId id="263" r:id="rId9"/>
    <p:sldId id="283" r:id="rId10"/>
    <p:sldId id="279" r:id="rId11"/>
    <p:sldId id="284" r:id="rId12"/>
    <p:sldId id="276" r:id="rId13"/>
    <p:sldId id="277" r:id="rId14"/>
    <p:sldId id="258" r:id="rId15"/>
  </p:sldIdLst>
  <p:sldSz cx="12192000" cy="6858000"/>
  <p:notesSz cx="6858000" cy="9144000"/>
  <p:embeddedFontLst>
    <p:embeddedFont>
      <p:font typeface="DM Mono" panose="020B0509040201040103" pitchFamily="49" charset="77"/>
      <p:regular r:id="rId17"/>
      <p:italic r:id="rId18"/>
    </p:embeddedFont>
    <p:embeddedFont>
      <p:font typeface="Gilroy Bold" pitchFamily="2" charset="77"/>
      <p:bold r:id="rId19"/>
    </p:embeddedFont>
    <p:embeddedFont>
      <p:font typeface="Gilroy Medium" pitchFamily="2" charset="77"/>
      <p:regular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D35B79-5CE4-0B29-8DEA-CCC0DF9C49A2}" v="1989" dt="2024-06-17T22:15:00.790"/>
    <p1510:client id="{1967437C-E675-2026-8758-F98F25B8386F}" v="247" dt="2024-06-16T17:48:55.556"/>
    <p1510:client id="{65C5D356-73FE-82F0-E3E4-9E3394A72DBF}" v="132" dt="2024-06-17T19:33:27.231"/>
    <p1510:client id="{9D3CC722-597B-14F4-7222-B1134923CD19}" v="789" dt="2024-06-16T16:48:01.850"/>
    <p1510:client id="{EA9FC22A-F5FB-3B7F-8216-3F3DA5E239DB}" v="1627" dt="2024-06-17T16:58:40.787"/>
  </p1510:revLst>
</p1510:revInfo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–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Medium Style 1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53" autoAdjust="0"/>
    <p:restoredTop sz="69014"/>
  </p:normalViewPr>
  <p:slideViewPr>
    <p:cSldViewPr snapToGrid="0">
      <p:cViewPr varScale="1">
        <p:scale>
          <a:sx n="83" d="100"/>
          <a:sy n="83" d="100"/>
        </p:scale>
        <p:origin x="800" y="192"/>
      </p:cViewPr>
      <p:guideLst/>
    </p:cSldViewPr>
  </p:slideViewPr>
  <p:notesTextViewPr>
    <p:cViewPr>
      <p:scale>
        <a:sx n="90" d="100"/>
        <a:sy n="9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9DC91-30C7-46AB-ADDB-A80A0533D77A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6BEC5-E5BF-4073-B59F-AF429BC83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945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(Название: ВЫПУСКНАЯ КВАЛИФИКАЦИОННАЯ РАБОТА, АВТОМАТИЗИРОВАННАЯ ПЛАТФОРМА РАЗВЕРТЫВАНИЯ КОНТЕЙНЕРИЗОВАННЫХ ФУНКЦИЙ В СРЕДЕ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KUBERNETES)</a:t>
            </a:r>
            <a:endParaRPr lang="ru-RU" b="1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/>
            <a:endParaRPr lang="en-GB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Речь (около 30-45 секунд):</a:t>
            </a:r>
          </a:p>
          <a:p>
            <a:pPr algn="l"/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"Здравствуйте, уважаемые члены аттестационной комиссии! Меня зовут Журавлев Давид Александрович, и я представляю вашему вниманию выпускную квалификационную работу на тему: «Автоматизированная платформа развертывания контейнеризованных функций в среде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Kubernetes».</a:t>
            </a:r>
            <a:endParaRPr lang="ru-RU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/>
            <a:b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Работа выполнена по направлению 09.03.01 Информатика и вычислительная техника, образовательная программа «Веб-технологии».</a:t>
            </a:r>
          </a:p>
          <a:p>
            <a:pPr algn="l"/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Мой научный руководитель – Гонтовой Сергей Викторович, кандидат технических наук, доцент."</a:t>
            </a:r>
          </a:p>
          <a:p>
            <a:endParaRPr lang="ru-RU" dirty="0">
              <a:ea typeface="Calibri"/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5845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"На этом слайде представлена схема базы данных, используемая сервером авторизации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Keycloak. Keycloak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имеет собственную сложную структуру БД для управления пользователями, ролями, клиентами и другими аспектами безопасности. Рассмотрим ключевые таблицы, относящиеся к нашей задаче: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user_entity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Основная таблица, хранящая информацию о пользователях системы (логин,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email,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статус активности и т.д.).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credential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Содержит учетные данные пользователей, в частности, хешированные пароли.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keycloak_role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Определяет роли, которые могут быть назначены пользователям или группам.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user_role_mapping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Таблица связи, устанавливающая соответствие между пользователями и назначенными им ролями.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keycloak_group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Позволяет объединять пользователей в группы.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user_group_membership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Связывает пользователей с группами, в которых они состоят.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group_role_mapping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Позволяет назначать роли целым группам пользователей.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Таблицы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user_attribute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realm_attribute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не явно показана, но подразумевается для групп) используются для хранения дополнительных атрибутов пользователей и групп.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Эта структура, предоставляемая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Keycloak,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обеспечивает гибкое и надежное управление аутентификацией и авторизацией в нашей платформе."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3150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"Теперь рассмотрим схему базы данных, разработанную непосредственно для нашего приложения. Она предназначена для хранения информации о задачах, их выполнении и пользователях в контексте платформы.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Центральной таблицей является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jobs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Она содержит информацию о каждой созданной задаче: ее уникальный идентификатор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F0502020204030204" pitchFamily="34" charset="0"/>
              </a:rPr>
              <a:t>id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идентификатор пользователя-владельца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user_id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имя задачи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name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дату создания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created_at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спецификацию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Docker-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образа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docker_image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команду запуска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command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переменные окружения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environment_variables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тип выполнения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execution_type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расписание для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cron-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задач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schedule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текущий статус задачи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status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порядковый номер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ordinal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Статус задачи ссылается на справочник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job_statuses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Таблица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execution_results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хранит историю запусков каждой задачи. Она связана с таблицей 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jobs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 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job_id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содержит время начала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started_at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окончания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finished_at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выполнения, статус выполнения (ссылается на справочник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execution_statuses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логи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logs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код завершения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exit_code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сообщение об ошибке (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DM Mono" panose="020B0509040201040103" pitchFamily="49" charset="77"/>
              </a:rPr>
              <a:t>error_message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если таковая произошла.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Таблица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users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содержит минимально необходимую информацию о пользователях, синхронизированную с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Keycloak,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связи с задачами.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Справочные таблицы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execution_statuses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,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job_statuses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 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execution_types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содержат описания возможных статусов и типов выполнения, обеспечивая консистентность данных.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Эта схема позволяет эффективно отслеживать жизненный цикл задач и их выполнений."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2657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"Уважаемые члены комиссии, теперь я хотел бы перейти к живой демонстрации функционала разработанной платформы.</a:t>
            </a:r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(Далее следует сама демонстрация. Во время демонстрации комментируйте свои действия, например):</a:t>
            </a:r>
            <a:endParaRPr lang="ru-RU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Начнем с процесса входа в систему...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(вводите данные).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После успешного входа мы попадаем на </a:t>
            </a:r>
            <a:r>
              <a:rPr lang="ru-RU" b="0" i="1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дашборд</a:t>
            </a: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 задач...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(показываете </a:t>
            </a:r>
            <a:r>
              <a:rPr lang="ru-RU" b="0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дашборд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Давайте создадим новую задачу...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(открываете форму, заполняете поля, комментируете выбор образа, команды, типа запуска).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Теперь запустим созданную задачу...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(запускаете, показываете переход статуса).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Мы можем посмотреть логи выполнения...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(открываете логи).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Также рассмотрим управление группами. Перейдем в профиль...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(показываете создание группы, приглашение, управление правами).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u="none" strike="noStrike" dirty="0">
                <a:solidFill>
                  <a:srgbClr val="E2E2E5"/>
                </a:solidFill>
                <a:effectLst/>
                <a:latin typeface="Google Sans Text"/>
              </a:rPr>
              <a:t>...и так далее, демонстрируя ключевые сценарии.</a:t>
            </a:r>
            <a:endParaRPr lang="ru-RU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br>
              <a:rPr lang="ru-RU" dirty="0"/>
            </a:br>
            <a:endParaRPr lang="ru-RU" dirty="0">
              <a:ea typeface="Calibri"/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6002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"В заключение, хотел бы подвести итоги проделанной работы. В ходе выполнения выпускной квалификационной работы были успешно решены все сформулированные задачи, что позволило достичь поставленной цели – разработки автоматизированной платформы развертывания контейнеризованных функций в среде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 частности, был выполнен следующий объем работ: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Проведен анализ предметной области.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Проанализированы существующие аналогичные решения.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Проведен анализ целевой аудитории веб-приложения.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Определены функциональные требования к нему.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Разработаны пользовательские сценарии.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Спроектирована архитектура веб-приложения.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Разработаны дизайн-макеты страниц и компонентов.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Спроектирована схема базы данных как для приложения, так и учтена структура БД сервера авторизации.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Разработана серверная часть веб-приложения с использованием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Java, Kotlin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Spring.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Разработана клиентская часть веб-приложения на 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Vue.js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TypeScript.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Проведены различные виды тестирования для проверки функциональности и стабильности.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Результатом работы стал функционирующий прототип платформы, который демонстрирует реализацию основного заявленного функционала и готов к дальнейшему развитию и возможному внедрению."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47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"На этом моя презентация завершена. Спасибо за внимание! Я готов ответить на ваши вопросы."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913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(Заголовок: Актуальность работы. Текст: Современные компании...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Lambda-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платформа решает проблему...)</a:t>
            </a:r>
            <a:endParaRPr lang="ru-RU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Речь (1 - 1.5 минуты):</a:t>
            </a:r>
          </a:p>
          <a:p>
            <a:pPr algn="l"/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"Актуальность данной работы обусловлена растущей потребностью современных компаний в автоматизации запуска и масштабирования вычислительных задач. Спектр таких задач широк: от периодической генерации отчётов до запуска ресурсоемких ИИ-алгоритмов. Существующие подходы часто требуют значительных усилий по настройке и поддержке инфраструктуры.</a:t>
            </a:r>
          </a:p>
          <a:p>
            <a:pPr algn="l"/>
            <a:endParaRPr lang="ru-RU" b="0" i="0" u="none" strike="noStrike" dirty="0">
              <a:solidFill>
                <a:srgbClr val="E2E2E5"/>
              </a:solidFill>
              <a:effectLst/>
              <a:latin typeface="Google Sans Text"/>
            </a:endParaRP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Разработка собственной платформы для изолированного выполнения контейнеризированных функций, как предлагается в данной работе, позволяет достичь нескольких важных преимуществ: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Во-первых, это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снижение издержек на инфраструктуру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за счет более эффективного использования ресурсов и оплаты только за фактическое время выполнения.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Во-вторых, это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повышение гибкости и безопасности исполнения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благодаря изоляции функций в контейнерах и возможности тонкой настройки окружения.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в-третьих, это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упрощение запуска периодических и событийных задач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, минимизируя необходимость ручного вмешательства и сложного администрирования.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830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"Основной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целью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моей выпускной квалификационной работы являлась разработка платформы управления бессерверными вычислениями, которая бы обеспечивала оптимальный баланс между простотой использования для конечного пользователя, гибкостью конфигурации для выполнения разнообразных задач и предсказуемостью затрат на ее эксплуатацию.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достижения поставленной цели были сформулированы и последовательно решены следующие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задачи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Провести детальный анализ предметной области, включая концепции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FaaS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serverless.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Сравнить существующие на рынке аналогичные решения, выявив их сильные и слабые стороны.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Провести анализ целевой аудитории нашего будущего веб-приложения, чтобы лучше понять их потребности.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На основе этого определить четкие функциональные требования к веб-приложению.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Разработать пользовательские сценарии, описывающие взаимодействие пользователя с системой.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Спроектировать архитектуру веб-приложения, обеспечивающую его надежность и масштабируемость.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Разработать дизайн-макеты страниц и ключевых компонентов интерфейса.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Спроектировать схему базы данных.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Разработать серверную часть веб-приложения, реализующую основную бизнес-логику.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Разработать клиентскую часть веб-приложения, предоставляющую пользовательский интерфейс.</a:t>
            </a:r>
          </a:p>
          <a:p>
            <a:pPr algn="l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И, наконец, провести различные виды тестирования разработанного веб-приложения для проверки его корректности и производительности."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204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"Переходя к анализу рынка, важно отметить, что рынок </a:t>
            </a:r>
            <a:r>
              <a:rPr lang="en-GB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Function-as-a-Service (FaaS) 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serverless-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решений в России демонстрирует активный рост. Этот тренд тесно связан с общей цифровой трансформацией бизнеса, процессами импортозамещения, которые стимулируют разработку отечественных решений, а также с возрастающим интересом компаний к эффективным и легко масштабируемым архитектурам.</a:t>
            </a:r>
          </a:p>
          <a:p>
            <a:pPr algn="l"/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Ключевыми факторами, стимулирующими этот рост, являются: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Уход зарубежных аналогов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Это создает возможности для российских разработчиков и компаний занять освободившиеся ниши.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Распространение </a:t>
            </a:r>
            <a:r>
              <a:rPr lang="en-GB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DevOps </a:t>
            </a: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CI/CD </a:t>
            </a: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практик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en-GB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Serverless-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подходы хорошо интегрируются с этими методологиями, ускоряя циклы разработки и развертывания.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Запрос на автоматизацию и масштабируемость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Бизнес ищет способы оптимизировать ресурсы и быстро адаптироваться к изменяющимся нагрузкам.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Активное внедрение в бизнес-процессы </a:t>
            </a:r>
            <a:r>
              <a:rPr lang="en-GB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AI, </a:t>
            </a:r>
            <a:r>
              <a:rPr lang="en-GB" sz="2000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BigData</a:t>
            </a:r>
            <a:r>
              <a:rPr lang="en-GB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</a:t>
            </a: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ru-RU" sz="2000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мультиагентных</a:t>
            </a:r>
            <a:r>
              <a:rPr lang="ru-RU" sz="2000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систем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Эти технологии часто требуют гибких, по требованию выделяемых вычислительных мощностей, что идеально соответствует </a:t>
            </a:r>
            <a:r>
              <a:rPr lang="en-GB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serverless-</a:t>
            </a:r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парадигме.</a:t>
            </a:r>
          </a:p>
          <a:p>
            <a:pPr algn="l"/>
            <a:r>
              <a:rPr lang="ru-RU" sz="2000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Все это указывает на благоприятные перспективы для развития и внедрения платформ, подобных разрабатываемой."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8552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"Для более точного позиционирования и проектирования нашей платформы был проведен анализ целевой аудитории. Мы выделили несколько ключевых сегментов, каждый со своими специфическими потребностями: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Малый и средний бизнес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Основной интерес для них представляет автоматизация рутинных задач и возможность простого развертывания функций без глубоких знаний в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DevOps.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Разработчики и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DevOps-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инженеры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Этому сегменту важен быстрый запуск кода, наличие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API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CLI-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доступа для интеграции в существующие процессы, а также инструменты для контроля ресурсов и анализа логов.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Аналитики и инженеры данных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Их потребности сосредоточены вокруг выполнения периодических вычислений, например, для обработки данных или генерации отчетов, поэтому важна поддержка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cron-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запусков.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Разработчики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AI-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продуктов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Для них платформа должна предоставлять возможность запуска </a:t>
            </a:r>
            <a:r>
              <a:rPr lang="ru-RU" b="0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нейросетевых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функций и агентов в изолированной среде, а также обеспечивать возможности интеграции с другими системами.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Образовательные учреждения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Платформа может использоваться как среда для выполнения студенческих заданий и автоматизированного тестирования, где ключевыми требованиями являются безопасное исполнение и простота использования.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Понимание этих потребностей позволило нам сфокусироваться на разработке наиболее востребованного функционала."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9947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Речь (1.5 минуты, можно чуть больше, если подробно по каждому):</a:t>
            </a:r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"В рамках анализа рынка мы провели обзор существующих решений, чтобы определить их сильные стороны и ограничения, а также позиционировать нашу разработку.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Yandex Cloud Functions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Предлагает локальный хостинг и тесную интеграцию с экосистемой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Yandex Cloud.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Однако, это влечет за собой ограниченную кастомизацию и некоторую привязку к провайдеру.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VK Functions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Является относительно новой отечественной разработкой с современным интерфейсом. К ограничениям можно отнести меньшее, по сравнению с зрелыми решениями, количество документации и готовых кейсов использования.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OpenFaaS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Knative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Это мощные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open-source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решения, обеспечивающие высокую гибкость и возможность развертывания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on-premise.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Их недостатком является сложность настройки и необходимость высокой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DevOps-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экспертизы.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AWS Lambda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Это одно из самых зрелых и масштабируемых решений на мировом рынке с богатой экосистемой. Однако, для российского рынка актуальны санкционные и юридические ограничения, а также отсутствие локальной поддержки.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Google Cloud Functions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Также предлагает удобные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SDK,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широкие возможности интеграции и глобальную инфраструктуру. Но, как 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AWS,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сталкивается с ограничениями доступности в российских реалиях.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Этот анализ подтвердил необходимость создания отечественной, гибкой и простой в управлении платформы, которая могла бы развертываться в корпоративной инфраструктуре."</a:t>
            </a:r>
          </a:p>
          <a:p>
            <a:br>
              <a:rPr lang="ru-RU" dirty="0"/>
            </a:br>
            <a:endParaRPr lang="ru-RU" dirty="0">
              <a:ea typeface="Calibri"/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415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"На основе проведенного анализа были сформулированы детальные функциональные требования к разрабатываемой платформе. Их можно сгруппировать в три основных блока:</a:t>
            </a:r>
          </a:p>
          <a:p>
            <a:pPr algn="l">
              <a:buFont typeface="+mj-lt"/>
              <a:buAutoNum type="arabicPeriod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Управление учетными записями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Этот блок включает стандартные функции, такие как регистрация новых пользователей в системе, их аутентификация (вход в систему под своей учетной записью) и возможность восстановления доступа при утере пароля.</a:t>
            </a:r>
          </a:p>
          <a:p>
            <a:pPr algn="l">
              <a:buFont typeface="+mj-lt"/>
              <a:buAutoNum type="arabicPeriod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Управление группами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Для обеспечения совместной работы над задачами предусмотрен функционал групп. Пользователи могут создавать группы, просматривать состав участников и их текущие права доступа, присоединяться к существующим группам и выходить из них. Для администраторов групп предусмотрены расширенные возможности: исключение участников, управление их правами доступа внутри группы, а также управление процессом приглашения новых участников.</a:t>
            </a:r>
          </a:p>
          <a:p>
            <a:pPr algn="l">
              <a:buFont typeface="+mj-lt"/>
              <a:buAutoNum type="arabicPeriod"/>
            </a:pP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Управление вычислительными задачами (контейнерами)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Это ядро платформы. Пользователи должны иметь возможность создавать задачи, указывая такие параметры, как пространство выполнения, имя задачи, образ среды выполнения (например,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Docker-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образ), команду запуска и переменные окружения. Важным требованием является поддержка различных типов запуска задач: однократный запуск, периодический запуск по расписанию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cron-like),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а также активация задачи по внешнему сетевому вызову (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webhook).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Кроме того, система должна позволять просматривать список доступных задач с отображением их текущего состояния, получать детальную информацию о конфигурации каждой задачи, иметь доступ к истории запусков (с указанием даты, времени и статуса), а также выполнять операции перезапуска, отмены активных запусков, удаления задач и, конечно, предоставлять доступ к логам выполнения."</a:t>
            </a:r>
          </a:p>
          <a:p>
            <a:endParaRPr lang="ru-RU" dirty="0" err="1">
              <a:ea typeface="Calibri"/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8958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"Для реализации поставленных задач был выбран следующий стек программных и технических средств.</a:t>
            </a:r>
          </a:p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Клиентская часть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разработана с использованием: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Vue.js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(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версия 3)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как основного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JavaScript-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фреймворка для построения пользовательского интерфейса.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TypeScript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добавления статической типизации, что повышает надежность и упрощает разработку.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TailwindCSS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DaisyUI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эффективной стилизации и создания готовых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UI-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компонентов.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Axios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выполнения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HTTP-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запросов к серверной части.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Pinia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 качестве современного менеджера состояний для </a:t>
            </a:r>
            <a:r>
              <a:rPr lang="en-GB" b="0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Vue.js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</a:t>
            </a:r>
          </a:p>
          <a:p>
            <a:pPr algn="l"/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Серверная часть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платформы построена на: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Языках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Java (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версия 21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LTS)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Kotlin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обеспечивающих производительность и надежность.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Фреймворке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Spring (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включая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Spring Boot)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быстрой разработки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RESTful API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управления зависимостями.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Keycloak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 качестве сервера аутентификации и авторизации.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Реляционной базе данных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PostgreSQL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хранения данных приложения.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Технологии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Docker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контейнеризации функций.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И, конечно,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как среда для оркестрации и развертывания этих контейнеризованных функций.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Выбор данных технологий обусловлен их зрелостью, широкой поддержкой сообщества, производительностью и соответствием современным практикам разработки веб-приложений и </a:t>
            </a:r>
            <a:r>
              <a:rPr lang="ru-RU" b="0" i="0" u="none" strike="noStrike" dirty="0" err="1">
                <a:solidFill>
                  <a:srgbClr val="E2E2E5"/>
                </a:solidFill>
                <a:effectLst/>
                <a:latin typeface="Google Sans Text"/>
              </a:rPr>
              <a:t>микросервисных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 архитектур."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177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"На данном слайде представлена общая архитектура разработанной платформы.</a:t>
            </a:r>
            <a:b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</a:b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Взаимодействие пользователя начинается с 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клиентского приложения (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Client Application)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,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которое обращается к системе через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Nginx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 Nginx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здесь выполняет роль обратного прокси-сервера, терминирует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SSL-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соединения и может обслуживать статические файлы клиентского приложения.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Далее запросы маршрутизируются в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 Platform Core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Внутри этого ядра находятся: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Istio API Gateway (IAG </a:t>
            </a:r>
            <a:r>
              <a:rPr lang="ru-RU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и 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EAG)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Internal API Gateway (IAG)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управляет внутренним трафиком между сервисами, а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External API Gateway (EAG)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может использоваться для контролируемого взаимодействия с внешними интеграциями.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Spring Boot Application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Это основной бэкенд-сервис, реализующий бизнес-логику платформы, управление задачами, пользователями и группами.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Keycloak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Отдельный сервис, отвечающий за аутентификацию и авторизацию пользователей, управление ролями и правами доступа.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Postgres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: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База данных, где хранится информация о задачах, их запусках, пользователях и группах, связанных с работой платформы.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Непосредственное выполнение пользовательских функций происходит в изолированном пространстве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 Sandbox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.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Здесь, на основе запросов от 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Spring Boot 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приложения, через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Kubernetes API Server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создаются и управляются объекты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V1Job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однократных задач) или </a:t>
            </a:r>
            <a:r>
              <a:rPr lang="en-GB" b="1" i="0" u="none" strike="noStrike" dirty="0">
                <a:solidFill>
                  <a:srgbClr val="E2E2E5"/>
                </a:solidFill>
                <a:effectLst/>
                <a:latin typeface="Google Sans Text"/>
              </a:rPr>
              <a:t>V1CronJob</a:t>
            </a:r>
            <a:r>
              <a:rPr lang="en-GB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 (</a:t>
            </a:r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для периодических задач).</a:t>
            </a:r>
          </a:p>
          <a:p>
            <a:pPr algn="l"/>
            <a:r>
              <a:rPr lang="ru-RU" b="0" i="0" u="none" strike="noStrike" dirty="0">
                <a:solidFill>
                  <a:srgbClr val="E2E2E5"/>
                </a:solidFill>
                <a:effectLst/>
                <a:latin typeface="Google Sans Text"/>
              </a:rPr>
              <a:t>Такая архитектура обеспечивает разделение ответственности между компонентами, масштабируемость и безопасность выполнения пользовательского кода."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501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39528" y="2001837"/>
            <a:ext cx="10087276" cy="150812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9528" y="4129238"/>
            <a:ext cx="10087276" cy="11285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97" y="5654764"/>
            <a:ext cx="2860213" cy="1632459"/>
          </a:xfrm>
          <a:prstGeom prst="rect">
            <a:avLst/>
          </a:prstGeom>
        </p:spPr>
      </p:pic>
      <p:cxnSp>
        <p:nvCxnSpPr>
          <p:cNvPr id="12" name="Прямая соединительная линия 11"/>
          <p:cNvCxnSpPr/>
          <p:nvPr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 userDrawn="1"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50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59430"/>
            <a:ext cx="10281557" cy="364943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D3C23-8038-4008-B24E-40A94D79456D}" type="datetime1">
              <a:rPr lang="ru-RU" smtClean="0"/>
              <a:t>02.06.2025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80171" y="5698671"/>
            <a:ext cx="1787979" cy="1047296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370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8779" y="1286227"/>
            <a:ext cx="10087276" cy="215961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8779" y="4165953"/>
            <a:ext cx="10087276" cy="144557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4272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9993084" y="5390016"/>
            <a:ext cx="1828800" cy="1331459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52357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3543300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DD92-CC98-4900-BE8A-2068547BBC1A}" type="datetime1">
              <a:rPr lang="ru-RU" smtClean="0"/>
              <a:t>02.06.2025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80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992085"/>
            <a:ext cx="420574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702379"/>
            <a:ext cx="420574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372100" y="1992085"/>
            <a:ext cx="432707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372100" y="2702379"/>
            <a:ext cx="432707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38898-160C-4747-9301-0B5702FA49D8}" type="datetime1">
              <a:rPr lang="ru-RU" smtClean="0"/>
              <a:t>02.06.2025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8859383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367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B16F-DABE-4712-B47F-7722E1CB50FE}" type="datetime1">
              <a:rPr lang="ru-RU" smtClean="0"/>
              <a:t>02.06.2025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327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EA22-9938-4273-8C60-D80B349E4BA9}" type="datetime1">
              <a:rPr lang="ru-RU" smtClean="0"/>
              <a:t>02.06.2025</a:t>
            </a:fld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1701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66859" y="1281339"/>
            <a:ext cx="4898069" cy="45876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790B-F35A-4C90-BC4A-BA7F77964CA4}" type="datetime1">
              <a:rPr lang="ru-RU" smtClean="0"/>
              <a:t>02.06.2025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9784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1273629"/>
            <a:ext cx="5823902" cy="411208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32831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080-AA0F-44FA-BA62-A56D8619F7E7}" type="datetime1">
              <a:rPr lang="ru-RU" smtClean="0"/>
              <a:t>02.06.2025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30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0"/>
          <p:cNvSpPr>
            <a:spLocks noGrp="1" noChangeAspect="1"/>
          </p:cNvSpPr>
          <p:nvPr>
            <p:ph type="sldNum" sz="quarter" idx="4"/>
          </p:nvPr>
        </p:nvSpPr>
        <p:spPr>
          <a:xfrm>
            <a:off x="10076358" y="5731329"/>
            <a:ext cx="1787978" cy="107189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>
            <a:lvl1pPr algn="l">
              <a:defRPr sz="9600" b="0" i="0" baseline="0">
                <a:solidFill>
                  <a:schemeClr val="bg2">
                    <a:lumMod val="90000"/>
                  </a:schemeClr>
                </a:solidFill>
                <a:latin typeface="Gilroy Medium" panose="00000600000000000000" pitchFamily="2" charset="-52"/>
              </a:defRPr>
            </a:lvl1pPr>
          </a:lstStyle>
          <a:p>
            <a:fld id="{A01BE76D-E181-4177-862E-40D97C82BFEB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959429"/>
            <a:ext cx="10281557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B8CDF-4973-4195-91CA-18BA11F1D400}" type="datetime1">
              <a:rPr lang="ru-RU" smtClean="0"/>
              <a:t>02.06.2025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768" y="200819"/>
            <a:ext cx="1489158" cy="105319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55171"/>
            <a:ext cx="8877300" cy="1135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667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ilroy Bold" panose="00000800000000000000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D64222-1292-4A23-A829-4D7C56BB71FE}"/>
              </a:ext>
            </a:extLst>
          </p:cNvPr>
          <p:cNvSpPr txBox="1"/>
          <p:nvPr/>
        </p:nvSpPr>
        <p:spPr>
          <a:xfrm>
            <a:off x="4067954" y="723037"/>
            <a:ext cx="81240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ru-RU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 panose="00000600000000000000" charset="-52"/>
                <a:ea typeface="+mj-ea"/>
                <a:cs typeface="+mj-cs"/>
              </a:rPr>
              <a:t>ВЫПУСКНАЯ КВАЛИФИКАЦИОННАЯ РАБОТА</a:t>
            </a:r>
          </a:p>
          <a:p>
            <a:pPr algn="ctr"/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 panose="00000600000000000000" charset="-52"/>
              <a:ea typeface="+mj-ea"/>
              <a:cs typeface="+mj-cs"/>
            </a:endParaRPr>
          </a:p>
          <a:p>
            <a:pPr algn="ctr"/>
            <a:r>
              <a:rPr kumimoji="0" lang="ru-RU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 panose="00000600000000000000" charset="-52"/>
                <a:ea typeface="+mj-ea"/>
                <a:cs typeface="+mj-cs"/>
              </a:rPr>
              <a:t> </a:t>
            </a:r>
            <a:r>
              <a:rPr lang="ru-RU" dirty="0">
                <a:latin typeface="Gilroy Medium" panose="00000600000000000000" charset="-52"/>
              </a:rPr>
              <a:t>по направлению 09.03.01 Информатика и вычислительная техника</a:t>
            </a:r>
          </a:p>
          <a:p>
            <a:pPr algn="ctr"/>
            <a:r>
              <a:rPr lang="ru-RU" dirty="0">
                <a:latin typeface="Gilroy Medium" panose="00000600000000000000" charset="-52"/>
              </a:rPr>
              <a:t>Образовательная программа (профиль) «Веб-технологии»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AAA36A-0422-46F0-BA3A-4B2EF754C329}"/>
              </a:ext>
            </a:extLst>
          </p:cNvPr>
          <p:cNvSpPr txBox="1"/>
          <p:nvPr/>
        </p:nvSpPr>
        <p:spPr>
          <a:xfrm>
            <a:off x="152400" y="3044656"/>
            <a:ext cx="11887200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ru-RU" sz="2800" b="1" dirty="0">
                <a:solidFill>
                  <a:prstClr val="black"/>
                </a:solidFill>
                <a:latin typeface="Gilroy Bold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2800" b="1" dirty="0">
                <a:solidFill>
                  <a:prstClr val="black"/>
                </a:solidFill>
                <a:latin typeface="Gilroy Bold"/>
                <a:cs typeface="Times New Roman"/>
              </a:rPr>
              <a:t>KUBERNETES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C808-D44B-4FFB-A9B8-91FA34E1C60F}"/>
              </a:ext>
            </a:extLst>
          </p:cNvPr>
          <p:cNvSpPr txBox="1"/>
          <p:nvPr/>
        </p:nvSpPr>
        <p:spPr>
          <a:xfrm>
            <a:off x="6705600" y="4643423"/>
            <a:ext cx="5015185" cy="137473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ts val="2000"/>
              </a:lnSpc>
              <a:spcBef>
                <a:spcPts val="0"/>
              </a:spcBef>
            </a:pPr>
            <a:r>
              <a:rPr lang="ru-RU" sz="1800" dirty="0">
                <a:latin typeface="Gilroy Medium" panose="00000600000000000000" charset="-52"/>
              </a:rPr>
              <a:t>Студент: </a:t>
            </a:r>
          </a:p>
          <a:p>
            <a:pPr algn="r">
              <a:lnSpc>
                <a:spcPts val="2000"/>
              </a:lnSpc>
            </a:pPr>
            <a:r>
              <a:rPr lang="ru-RU" sz="1800" dirty="0">
                <a:latin typeface="Gilroy Medium"/>
              </a:rPr>
              <a:t>Журавлев Давид Александрович,</a:t>
            </a:r>
            <a:r>
              <a:rPr lang="ru-RU" dirty="0">
                <a:latin typeface="Gilroy Medium"/>
              </a:rPr>
              <a:t> </a:t>
            </a:r>
            <a:endParaRPr lang="ru-RU" sz="1800" dirty="0">
              <a:latin typeface="Gilroy Medium" panose="00000600000000000000" charset="-52"/>
            </a:endParaRPr>
          </a:p>
          <a:p>
            <a:pPr algn="r">
              <a:lnSpc>
                <a:spcPts val="2000"/>
              </a:lnSpc>
            </a:pPr>
            <a:r>
              <a:rPr lang="ru-RU" sz="1800" dirty="0">
                <a:latin typeface="Gilroy Medium"/>
              </a:rPr>
              <a:t>группа </a:t>
            </a:r>
            <a:r>
              <a:rPr lang="ru-RU" dirty="0">
                <a:latin typeface="Gilroy Medium"/>
              </a:rPr>
              <a:t>211-321 </a:t>
            </a:r>
            <a:endParaRPr lang="ru-RU" dirty="0">
              <a:latin typeface="Gilroy Medium" panose="00000600000000000000" charset="-52"/>
            </a:endParaRPr>
          </a:p>
          <a:p>
            <a:pPr algn="r">
              <a:lnSpc>
                <a:spcPts val="2000"/>
              </a:lnSpc>
            </a:pPr>
            <a:r>
              <a:rPr lang="ru-RU" dirty="0">
                <a:latin typeface="Gilroy Medium"/>
              </a:rPr>
              <a:t>Научный </a:t>
            </a:r>
            <a:r>
              <a:rPr lang="ru-RU" sz="1800" dirty="0">
                <a:latin typeface="Gilroy Medium"/>
              </a:rPr>
              <a:t>руководитель:</a:t>
            </a:r>
            <a:r>
              <a:rPr lang="ru-RU" dirty="0">
                <a:latin typeface="Gilroy Medium"/>
              </a:rPr>
              <a:t> </a:t>
            </a:r>
            <a:endParaRPr lang="ru-RU" dirty="0"/>
          </a:p>
          <a:p>
            <a:pPr algn="r">
              <a:lnSpc>
                <a:spcPts val="2000"/>
              </a:lnSpc>
            </a:pPr>
            <a:r>
              <a:rPr lang="ru-RU" dirty="0">
                <a:latin typeface="Gilroy Medium"/>
                <a:cs typeface="Times New Roman"/>
              </a:rPr>
              <a:t>Гонтовой Сергей Викторович</a:t>
            </a:r>
            <a:r>
              <a:rPr lang="ru-RU" sz="1800" dirty="0">
                <a:latin typeface="Gilroy Medium"/>
              </a:rPr>
              <a:t>, доцент, к</a:t>
            </a:r>
            <a:r>
              <a:rPr lang="ru-RU" dirty="0">
                <a:latin typeface="Gilroy Medium"/>
              </a:rPr>
              <a:t>.т.</a:t>
            </a:r>
            <a:r>
              <a:rPr lang="ru-RU" sz="1800" dirty="0">
                <a:latin typeface="Gilroy Medium"/>
              </a:rPr>
              <a:t>н.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E4B5EE-80E5-44C9-B29C-37CD3F69DA42}"/>
              </a:ext>
            </a:extLst>
          </p:cNvPr>
          <p:cNvSpPr txBox="1"/>
          <p:nvPr/>
        </p:nvSpPr>
        <p:spPr>
          <a:xfrm>
            <a:off x="4725206" y="6353372"/>
            <a:ext cx="230721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Москва, </a:t>
            </a:r>
            <a:r>
              <a:rPr lang="ru-RU" sz="1600" dirty="0">
                <a:solidFill>
                  <a:prstClr val="black"/>
                </a:solidFill>
                <a:latin typeface="Gilroy Medium"/>
              </a:rPr>
              <a:t>3 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июня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414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91507" y="6123998"/>
            <a:ext cx="100049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10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457200" y="441039"/>
            <a:ext cx="11169940" cy="46878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2800"/>
              </a:lnSpc>
            </a:pPr>
            <a:r>
              <a:rPr lang="ru-RU" sz="3200" dirty="0">
                <a:solidFill>
                  <a:prstClr val="black"/>
                </a:solidFill>
                <a:latin typeface="Gilroy Bold"/>
                <a:ea typeface="+mn-lt"/>
                <a:cs typeface="+mn-lt"/>
              </a:rPr>
              <a:t>Схема базы данных сервера авторизации</a:t>
            </a:r>
            <a:endParaRPr lang="ru-RU" dirty="0">
              <a:solidFill>
                <a:prstClr val="black"/>
              </a:solidFill>
              <a:latin typeface="Gilroy Bold"/>
              <a:ea typeface="Verdan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6B113-ABCE-3104-6210-41A726CCC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53" y="928212"/>
            <a:ext cx="9703293" cy="52315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CC6461-B6E1-E707-AD0C-749668C7B62C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2583056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191507" y="6123998"/>
            <a:ext cx="100049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11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1101797" y="618593"/>
            <a:ext cx="6582792" cy="46878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2800"/>
              </a:lnSpc>
            </a:pPr>
            <a:r>
              <a:rPr lang="ru-RU" sz="3200" dirty="0">
                <a:solidFill>
                  <a:prstClr val="black"/>
                </a:solidFill>
                <a:latin typeface="Gilroy Bold"/>
                <a:ea typeface="+mn-lt"/>
                <a:cs typeface="+mn-lt"/>
              </a:rPr>
              <a:t>Схема базы данных приложения</a:t>
            </a:r>
            <a:endParaRPr lang="ru-RU" dirty="0">
              <a:solidFill>
                <a:prstClr val="black"/>
              </a:solidFill>
              <a:latin typeface="Gilroy Bold"/>
              <a:ea typeface="Verdan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55BE0-8A77-C02D-0810-7DDA3A3A0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627" y="1565190"/>
            <a:ext cx="8638838" cy="45588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44BFF2-37BA-AAA0-1865-6F19892C6D35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34752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39362" y="6207612"/>
            <a:ext cx="635192" cy="574701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12</a:t>
            </a:fld>
            <a:endParaRPr lang="ru-RU" sz="3200" dirty="0"/>
          </a:p>
        </p:txBody>
      </p:sp>
      <p:pic>
        <p:nvPicPr>
          <p:cNvPr id="7" name="demo.mp4">
            <a:hlinkClick r:id="" action="ppaction://media"/>
            <a:extLst>
              <a:ext uri="{FF2B5EF4-FFF2-40B4-BE49-F238E27FC236}">
                <a16:creationId xmlns:a16="http://schemas.microsoft.com/office/drawing/2014/main" id="{AAF5B9F7-026F-0DD6-6202-1ECA78F69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38154"/>
            <a:ext cx="8893580" cy="60069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0C8513-BF9D-BD16-7385-2CB2B1353221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399950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204620" y="6207612"/>
            <a:ext cx="869934" cy="574701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13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608106" y="678855"/>
            <a:ext cx="9236656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solidFill>
                  <a:prstClr val="black"/>
                </a:solidFill>
                <a:latin typeface="Gilroy Bold"/>
              </a:rPr>
              <a:t>Заключение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546AC-1E85-2A7B-6F88-A9907F1E6924}"/>
              </a:ext>
            </a:extLst>
          </p:cNvPr>
          <p:cNvSpPr txBox="1"/>
          <p:nvPr/>
        </p:nvSpPr>
        <p:spPr>
          <a:xfrm>
            <a:off x="608106" y="1841243"/>
            <a:ext cx="7602520" cy="361175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Проведен анализ предметной области;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Проанализированы существующие аналогичные решения;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Проведен анализ целевой аудитории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Определены функциональные требования к веб-приложению;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Разработаны пользовательские сценарии;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Спроектирована архитектура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Разработаны дизайн-макеты страниц и компонентов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Спроектирована схема базы данных;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Разработана серверная часть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Разработана клиентская часть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latin typeface="Gilroy Medium"/>
                <a:cs typeface="Times New Roman"/>
              </a:rPr>
              <a:t>Проведено ручное тестирование тестирования веб-приложения.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B2798D-F764-999D-06CF-2535288F538D}"/>
              </a:ext>
            </a:extLst>
          </p:cNvPr>
          <p:cNvSpPr txBox="1"/>
          <p:nvPr/>
        </p:nvSpPr>
        <p:spPr>
          <a:xfrm>
            <a:off x="7208907" y="1841243"/>
            <a:ext cx="4983093" cy="22678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>
                <a:latin typeface="Gilroy Medium"/>
                <a:ea typeface="+mn-lt"/>
                <a:cs typeface="+mn-lt"/>
              </a:rPr>
              <a:t>По итогам разработки было создано</a:t>
            </a:r>
            <a:r>
              <a:rPr lang="en-US" sz="1600" dirty="0">
                <a:latin typeface="Gilroy Medium"/>
                <a:ea typeface="+mn-lt"/>
                <a:cs typeface="+mn-lt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Gilroy Medium"/>
                <a:ea typeface="+mn-lt"/>
                <a:cs typeface="+mn-lt"/>
              </a:rPr>
              <a:t>7841 </a:t>
            </a:r>
            <a:r>
              <a:rPr lang="ru-RU" sz="1600" dirty="0">
                <a:latin typeface="Gilroy Medium"/>
                <a:ea typeface="+mn-lt"/>
                <a:cs typeface="+mn-lt"/>
              </a:rPr>
              <a:t>строк кода для клиентской части</a:t>
            </a:r>
            <a:endParaRPr lang="en-US" sz="1600" dirty="0">
              <a:latin typeface="Gilroy Medium"/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Gilroy Medium"/>
                <a:ea typeface="+mn-lt"/>
                <a:cs typeface="+mn-lt"/>
              </a:rPr>
              <a:t>6 </a:t>
            </a:r>
            <a:r>
              <a:rPr lang="ru-RU" sz="1600" dirty="0">
                <a:latin typeface="Gilroy Medium"/>
                <a:ea typeface="+mn-lt"/>
                <a:cs typeface="+mn-lt"/>
              </a:rPr>
              <a:t>экранов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Gilroy Medium"/>
                <a:ea typeface="+mn-lt"/>
                <a:cs typeface="+mn-lt"/>
              </a:rPr>
              <a:t>31 </a:t>
            </a:r>
            <a:r>
              <a:rPr lang="ru-RU" sz="1600" dirty="0">
                <a:latin typeface="Gilroy Medium"/>
                <a:ea typeface="+mn-lt"/>
                <a:cs typeface="+mn-lt"/>
              </a:rPr>
              <a:t>компонент пользовательского интерфейса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>
                <a:latin typeface="Gilroy Medium"/>
                <a:ea typeface="+mn-lt"/>
                <a:cs typeface="+mn-lt"/>
              </a:rPr>
              <a:t>7861 строк кода для серверной части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Gilroy Medium"/>
                <a:ea typeface="+mn-lt"/>
                <a:cs typeface="+mn-lt"/>
              </a:rPr>
              <a:t>19 </a:t>
            </a:r>
            <a:r>
              <a:rPr lang="ru-RU" sz="1600" dirty="0">
                <a:latin typeface="Gilroy Medium"/>
                <a:ea typeface="+mn-lt"/>
                <a:cs typeface="+mn-lt"/>
              </a:rPr>
              <a:t>конечных точек</a:t>
            </a:r>
          </a:p>
        </p:txBody>
      </p:sp>
    </p:spTree>
    <p:extLst>
      <p:ext uri="{BB962C8B-B14F-4D97-AF65-F5344CB8AC3E}">
        <p14:creationId xmlns:p14="http://schemas.microsoft.com/office/powerpoint/2010/main" val="3645019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55688" y="705942"/>
            <a:ext cx="12502191" cy="428760"/>
          </a:xfrm>
        </p:spPr>
        <p:txBody>
          <a:bodyPr>
            <a:noAutofit/>
          </a:bodyPr>
          <a:lstStyle/>
          <a:p>
            <a:r>
              <a:rPr lang="ru-RU" sz="2800" dirty="0"/>
              <a:t>С п а с и б о    з а   в н и м а н </a:t>
            </a:r>
            <a:r>
              <a:rPr lang="ru-RU" sz="2800"/>
              <a:t>и е ! </a:t>
            </a:r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C76724-8B7E-49E1-A5D8-0A86497396F2}"/>
              </a:ext>
            </a:extLst>
          </p:cNvPr>
          <p:cNvSpPr txBox="1"/>
          <p:nvPr/>
        </p:nvSpPr>
        <p:spPr>
          <a:xfrm>
            <a:off x="4674434" y="6324264"/>
            <a:ext cx="2499364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Москва, </a:t>
            </a:r>
            <a:r>
              <a:rPr lang="ru-RU" sz="1600" dirty="0">
                <a:solidFill>
                  <a:prstClr val="black"/>
                </a:solidFill>
                <a:latin typeface="Gilroy Medium"/>
              </a:rPr>
              <a:t>3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июня 2025</a:t>
            </a:r>
            <a:endParaRPr lang="ru-RU" dirty="0">
              <a:solidFill>
                <a:prstClr val="black"/>
              </a:solidFill>
              <a:latin typeface="Gilroy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A9873-B762-D076-F310-D3FB58FC5E7B}"/>
              </a:ext>
            </a:extLst>
          </p:cNvPr>
          <p:cNvSpPr txBox="1"/>
          <p:nvPr/>
        </p:nvSpPr>
        <p:spPr>
          <a:xfrm>
            <a:off x="6410326" y="4643423"/>
            <a:ext cx="5310460" cy="137473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ts val="2000"/>
              </a:lnSpc>
              <a:spcBef>
                <a:spcPts val="0"/>
              </a:spcBef>
            </a:pPr>
            <a:r>
              <a:rPr lang="ru-RU" sz="1800" dirty="0">
                <a:latin typeface="Gilroy Medium" panose="00000600000000000000" charset="-52"/>
              </a:rPr>
              <a:t>Студент: </a:t>
            </a:r>
          </a:p>
          <a:p>
            <a:pPr algn="r">
              <a:lnSpc>
                <a:spcPts val="2000"/>
              </a:lnSpc>
            </a:pPr>
            <a:r>
              <a:rPr lang="ru-RU" dirty="0">
                <a:latin typeface="Gilroy Medium"/>
              </a:rPr>
              <a:t>Журавлев Давид Александрович</a:t>
            </a:r>
            <a:r>
              <a:rPr lang="ru-RU" sz="1800" dirty="0">
                <a:latin typeface="Gilroy Medium"/>
              </a:rPr>
              <a:t>,</a:t>
            </a:r>
            <a:r>
              <a:rPr lang="ru-RU" dirty="0">
                <a:latin typeface="Gilroy Medium"/>
              </a:rPr>
              <a:t> </a:t>
            </a:r>
            <a:endParaRPr lang="ru-RU" sz="1800" dirty="0">
              <a:latin typeface="Gilroy Medium" panose="00000600000000000000" charset="-52"/>
            </a:endParaRPr>
          </a:p>
          <a:p>
            <a:pPr algn="r">
              <a:lnSpc>
                <a:spcPts val="2000"/>
              </a:lnSpc>
            </a:pPr>
            <a:r>
              <a:rPr lang="ru-RU" sz="1800" dirty="0">
                <a:latin typeface="Gilroy Medium"/>
              </a:rPr>
              <a:t>группа </a:t>
            </a:r>
            <a:r>
              <a:rPr lang="ru-RU" dirty="0">
                <a:latin typeface="Gilroy Medium"/>
              </a:rPr>
              <a:t>211-321 </a:t>
            </a:r>
            <a:endParaRPr lang="ru-RU" dirty="0">
              <a:latin typeface="Gilroy Medium" panose="00000600000000000000" charset="-52"/>
            </a:endParaRPr>
          </a:p>
          <a:p>
            <a:pPr algn="r">
              <a:lnSpc>
                <a:spcPts val="2000"/>
              </a:lnSpc>
            </a:pPr>
            <a:r>
              <a:rPr lang="ru-RU" dirty="0">
                <a:latin typeface="Gilroy Medium"/>
              </a:rPr>
              <a:t>Научный </a:t>
            </a:r>
            <a:r>
              <a:rPr lang="ru-RU" sz="1800" dirty="0">
                <a:latin typeface="Gilroy Medium"/>
              </a:rPr>
              <a:t>руководитель:</a:t>
            </a:r>
            <a:r>
              <a:rPr lang="ru-RU" dirty="0">
                <a:latin typeface="Gilroy Medium"/>
              </a:rPr>
              <a:t> </a:t>
            </a:r>
            <a:endParaRPr lang="ru-RU" dirty="0"/>
          </a:p>
          <a:p>
            <a:pPr algn="r">
              <a:lnSpc>
                <a:spcPts val="2000"/>
              </a:lnSpc>
            </a:pPr>
            <a:r>
              <a:rPr lang="ru-RU" dirty="0">
                <a:latin typeface="Gilroy Medium"/>
                <a:cs typeface="Times New Roman"/>
              </a:rPr>
              <a:t>Гонтовой Сергей Викторович</a:t>
            </a:r>
            <a:r>
              <a:rPr lang="ru-RU" sz="1800" dirty="0">
                <a:latin typeface="Gilroy Medium"/>
              </a:rPr>
              <a:t>, доцент,  к</a:t>
            </a:r>
            <a:r>
              <a:rPr lang="ru-RU" dirty="0">
                <a:latin typeface="Gilroy Medium"/>
              </a:rPr>
              <a:t>.т.</a:t>
            </a:r>
            <a:r>
              <a:rPr lang="ru-RU" sz="1800" dirty="0">
                <a:latin typeface="Gilroy Medium"/>
              </a:rPr>
              <a:t>н.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183BA-6B74-AD55-D2F7-3B94D34FCDDC}"/>
              </a:ext>
            </a:extLst>
          </p:cNvPr>
          <p:cNvSpPr txBox="1"/>
          <p:nvPr/>
        </p:nvSpPr>
        <p:spPr>
          <a:xfrm>
            <a:off x="152400" y="3044656"/>
            <a:ext cx="11887200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ru-RU" sz="2800" b="1" dirty="0">
                <a:solidFill>
                  <a:prstClr val="black"/>
                </a:solidFill>
                <a:latin typeface="Gilroy Bold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2800" b="1" dirty="0">
                <a:solidFill>
                  <a:prstClr val="black"/>
                </a:solidFill>
                <a:latin typeface="Gilroy Bold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3454142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580453" y="6171414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2</a:t>
            </a:fld>
            <a:endParaRPr lang="ru-RU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8C6BD-D95E-4822-B09A-435E67225EB0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339754" y="601541"/>
            <a:ext cx="44797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ilroy Bold" panose="00000800000000000000" pitchFamily="2" charset="-52"/>
                <a:ea typeface="+mj-ea"/>
                <a:cs typeface="+mj-cs"/>
              </a:rPr>
              <a:t>Актуальность работы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D960C0-2C57-77AD-8B12-04B6D8FB087E}"/>
              </a:ext>
            </a:extLst>
          </p:cNvPr>
          <p:cNvSpPr txBox="1"/>
          <p:nvPr/>
        </p:nvSpPr>
        <p:spPr>
          <a:xfrm>
            <a:off x="339754" y="3159799"/>
            <a:ext cx="10529137" cy="23500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latin typeface="Gilroy Medium"/>
                <a:ea typeface="Calibri"/>
                <a:cs typeface="Times New Roman"/>
              </a:rPr>
              <a:t>Разработка собственной платформы для изолированного выполнения контейнеризированных функций позволяет:</a:t>
            </a:r>
            <a:br>
              <a:rPr lang="ru-RU" sz="2000" dirty="0">
                <a:latin typeface="Gilroy Medium"/>
                <a:ea typeface="Calibri"/>
                <a:cs typeface="Times New Roman"/>
              </a:rPr>
            </a:br>
            <a:r>
              <a:rPr lang="ru-RU" sz="2000" dirty="0">
                <a:latin typeface="Gilroy Medium"/>
                <a:ea typeface="Calibri"/>
                <a:cs typeface="Times New Roman"/>
              </a:rPr>
              <a:t>- Снизить издержки на инфраструктуру</a:t>
            </a:r>
            <a:br>
              <a:rPr lang="ru-RU" sz="2000" dirty="0">
                <a:latin typeface="Gilroy Medium"/>
                <a:ea typeface="Calibri"/>
                <a:cs typeface="Times New Roman"/>
              </a:rPr>
            </a:br>
            <a:r>
              <a:rPr lang="ru-RU" sz="2000" dirty="0">
                <a:latin typeface="Gilroy Medium"/>
                <a:ea typeface="Calibri"/>
                <a:cs typeface="Times New Roman"/>
              </a:rPr>
              <a:t>- Повысить гибкость и безопасность исполнения</a:t>
            </a:r>
            <a:br>
              <a:rPr lang="ru-RU" sz="2000" dirty="0">
                <a:latin typeface="Gilroy Medium"/>
                <a:ea typeface="Calibri"/>
                <a:cs typeface="Times New Roman"/>
              </a:rPr>
            </a:br>
            <a:r>
              <a:rPr lang="ru-RU" sz="2000" dirty="0">
                <a:latin typeface="Gilroy Medium"/>
                <a:ea typeface="Calibri"/>
                <a:cs typeface="Times New Roman"/>
              </a:rPr>
              <a:t>- Упростить запуск периодических и событийных задач без ручного вмешательства</a:t>
            </a:r>
            <a:endParaRPr lang="en-US" sz="2000" dirty="0">
              <a:latin typeface="Gilroy Medium"/>
              <a:ea typeface="Calibri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A50449-2A81-E6D5-77C4-19A225EA5FFF}"/>
              </a:ext>
            </a:extLst>
          </p:cNvPr>
          <p:cNvSpPr txBox="1"/>
          <p:nvPr/>
        </p:nvSpPr>
        <p:spPr>
          <a:xfrm>
            <a:off x="339754" y="1909175"/>
            <a:ext cx="11412325" cy="9626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latin typeface="Gilroy Medium"/>
              </a:rPr>
              <a:t>Современные компании всё чаще нуждаются в автоматизации запуска и масштабирования вычислительных задач: от генерации отчётов до запуска ИИ-алгоритмов.</a:t>
            </a:r>
            <a:endParaRPr lang="en-US" sz="2000" dirty="0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3085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57CF526-6BA9-19F3-EBD9-714989C97811}"/>
              </a:ext>
            </a:extLst>
          </p:cNvPr>
          <p:cNvSpPr txBox="1"/>
          <p:nvPr/>
        </p:nvSpPr>
        <p:spPr>
          <a:xfrm>
            <a:off x="5951621" y="1123059"/>
            <a:ext cx="6240379" cy="4986622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solidFill>
                  <a:schemeClr val="bg1"/>
                </a:solidFill>
                <a:latin typeface="Gilroy Medium"/>
                <a:cs typeface="Times New Roman"/>
              </a:rPr>
              <a:t>Провести анализ предметной области;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solidFill>
                  <a:schemeClr val="bg1"/>
                </a:solidFill>
                <a:latin typeface="Gilroy Medium"/>
                <a:cs typeface="Times New Roman"/>
              </a:rPr>
              <a:t>Сравнить существующие аналогичные решения;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solidFill>
                  <a:schemeClr val="bg1"/>
                </a:solidFill>
                <a:latin typeface="Gilroy Medium"/>
                <a:cs typeface="Times New Roman"/>
              </a:rPr>
              <a:t>Провести анализ целевой аудитории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solidFill>
                  <a:schemeClr val="bg1"/>
                </a:solidFill>
                <a:latin typeface="Gilroy Medium"/>
                <a:cs typeface="Times New Roman"/>
              </a:rPr>
              <a:t>Определить функциональные требования к веб-приложению;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400" dirty="0">
                <a:solidFill>
                  <a:schemeClr val="bg1"/>
                </a:solidFill>
                <a:latin typeface="Gilroy Medium"/>
                <a:cs typeface="Times New Roman"/>
              </a:rPr>
              <a:t>Разработать пользовательские сценарии;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Спроектировать архитектуру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Разработать дизайн-макеты страниц и компонентов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Спроектировать схему базы данных;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Разработать серверную часть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Разработать клиентскую часть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Провести различные виды тестирования веб-приложения.</a:t>
            </a: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516986" y="6186956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3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457200" y="399492"/>
            <a:ext cx="53815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latin typeface="Gilroy Bold" panose="00000800000000000000" pitchFamily="2" charset="-52"/>
                <a:ea typeface="+mj-ea"/>
                <a:cs typeface="+mj-cs"/>
              </a:rPr>
              <a:t>Цели и задачи</a:t>
            </a: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ilroy Bold" panose="00000800000000000000" pitchFamily="2" charset="-52"/>
                <a:ea typeface="+mj-ea"/>
                <a:cs typeface="+mj-cs"/>
              </a:rPr>
              <a:t> работы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7C764-6D48-3C73-D48B-5993AC28085D}"/>
              </a:ext>
            </a:extLst>
          </p:cNvPr>
          <p:cNvSpPr txBox="1"/>
          <p:nvPr/>
        </p:nvSpPr>
        <p:spPr>
          <a:xfrm>
            <a:off x="457200" y="1258729"/>
            <a:ext cx="11310686" cy="9650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err="1">
                <a:latin typeface="Gilroy Medium"/>
              </a:rPr>
              <a:t>Цель</a:t>
            </a:r>
            <a:r>
              <a:rPr lang="en-US" sz="2000" b="1" dirty="0">
                <a:latin typeface="Gilroy Medium"/>
              </a:rPr>
              <a:t>:</a:t>
            </a:r>
            <a:r>
              <a:rPr lang="en-US" sz="2000" dirty="0">
                <a:latin typeface="Gilroy Medium"/>
              </a:rPr>
              <a:t> </a:t>
            </a:r>
            <a:r>
              <a:rPr lang="ru-RU" sz="2000" dirty="0">
                <a:latin typeface="Gilroy Medium"/>
              </a:rPr>
              <a:t>разработка платформы управления бессерверными вычислениями, обеспечивающую баланс между простотой использования, гибкостью конфигурации.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0F883E-BD12-6D82-484B-958AA368C473}"/>
              </a:ext>
            </a:extLst>
          </p:cNvPr>
          <p:cNvSpPr txBox="1"/>
          <p:nvPr/>
        </p:nvSpPr>
        <p:spPr>
          <a:xfrm>
            <a:off x="423111" y="2623911"/>
            <a:ext cx="5415627" cy="3370795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Провести анализ предметной области;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Сравнить существующие аналогичные решения;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Провести анализ целевой аудитории веб-приложения;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Определить функциональные требования к веб-приложению;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Gilroy Medium"/>
                <a:cs typeface="Times New Roman"/>
              </a:rPr>
              <a:t>Разработать пользовательские сценарии;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7E3E0B-65B3-2532-DB54-4498652A78B3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A56E68-9AF5-CF3A-0C13-FA514A0E2590}"/>
              </a:ext>
            </a:extLst>
          </p:cNvPr>
          <p:cNvSpPr txBox="1"/>
          <p:nvPr/>
        </p:nvSpPr>
        <p:spPr>
          <a:xfrm>
            <a:off x="457200" y="2223801"/>
            <a:ext cx="29989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Gilroy Bold" panose="00000800000000000000" pitchFamily="2" charset="-52"/>
                <a:ea typeface="+mj-ea"/>
                <a:cs typeface="+mj-cs"/>
              </a:rPr>
              <a:t>Решаемые задачи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394729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516986" y="6186956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4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457200" y="445987"/>
            <a:ext cx="5381538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solidFill>
                  <a:schemeClr val="bg2">
                    <a:lumMod val="25000"/>
                  </a:schemeClr>
                </a:solidFill>
                <a:latin typeface="Gilroy Bold"/>
                <a:ea typeface="+mj-ea"/>
                <a:cs typeface="+mj-cs"/>
              </a:rPr>
              <a:t>Анализ рынка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D18DB4-16EC-5B90-3343-0CC7482F51E9}"/>
              </a:ext>
            </a:extLst>
          </p:cNvPr>
          <p:cNvSpPr txBox="1"/>
          <p:nvPr/>
        </p:nvSpPr>
        <p:spPr>
          <a:xfrm>
            <a:off x="487911" y="1609201"/>
            <a:ext cx="9948426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dirty="0"/>
              <a:t>Рынок </a:t>
            </a:r>
            <a:r>
              <a:rPr lang="en-GB" sz="2000" dirty="0"/>
              <a:t>FaaS(Function-as-a-Service) </a:t>
            </a:r>
            <a:r>
              <a:rPr lang="ru-RU" sz="2000" dirty="0"/>
              <a:t>и </a:t>
            </a:r>
            <a:r>
              <a:rPr lang="en-GB" sz="2000" dirty="0"/>
              <a:t>serverless-</a:t>
            </a:r>
            <a:r>
              <a:rPr lang="ru-RU" sz="2000" dirty="0"/>
              <a:t>решений в России активно растёт. Это связано с цифровой трансформацией бизнеса, импортозамещением и ростом интереса к эффективным и масштабируемым архитектурам.</a:t>
            </a:r>
          </a:p>
          <a:p>
            <a:endParaRPr lang="ru-RU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26E70-C499-770B-697F-EDF422C4AD15}"/>
              </a:ext>
            </a:extLst>
          </p:cNvPr>
          <p:cNvSpPr txBox="1"/>
          <p:nvPr/>
        </p:nvSpPr>
        <p:spPr>
          <a:xfrm>
            <a:off x="470033" y="3153076"/>
            <a:ext cx="11234056" cy="23500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latin typeface="Gilroy Medium"/>
                <a:ea typeface="Verdana"/>
              </a:rPr>
              <a:t>Рост стимулируют: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latin typeface="Gilroy Medium"/>
                <a:ea typeface="Verdana"/>
              </a:rPr>
              <a:t>- Уход зарубежных аналогов</a:t>
            </a:r>
            <a:br>
              <a:rPr lang="ru-RU" sz="2000" dirty="0">
                <a:latin typeface="Gilroy Medium"/>
                <a:ea typeface="Verdana"/>
              </a:rPr>
            </a:br>
            <a:r>
              <a:rPr lang="ru-RU" sz="2000" dirty="0">
                <a:latin typeface="Gilroy Medium"/>
                <a:ea typeface="Verdana"/>
              </a:rPr>
              <a:t>- Распространение </a:t>
            </a:r>
            <a:r>
              <a:rPr lang="en-US" sz="2000" dirty="0">
                <a:latin typeface="Gilroy Medium"/>
                <a:ea typeface="Verdana"/>
              </a:rPr>
              <a:t>DevOps </a:t>
            </a:r>
            <a:r>
              <a:rPr lang="ru-RU" sz="2000" dirty="0">
                <a:latin typeface="Gilroy Medium"/>
                <a:ea typeface="Verdana"/>
              </a:rPr>
              <a:t>и </a:t>
            </a:r>
            <a:r>
              <a:rPr lang="en-US" sz="2000" dirty="0">
                <a:latin typeface="Gilroy Medium"/>
                <a:ea typeface="Verdana"/>
              </a:rPr>
              <a:t>CI/CD</a:t>
            </a:r>
            <a:br>
              <a:rPr lang="en-US" sz="2000" dirty="0">
                <a:latin typeface="Gilroy Medium"/>
                <a:ea typeface="Verdana"/>
              </a:rPr>
            </a:br>
            <a:r>
              <a:rPr lang="ru-RU" sz="2000" dirty="0">
                <a:latin typeface="Gilroy Medium"/>
                <a:ea typeface="Verdana"/>
              </a:rPr>
              <a:t>-</a:t>
            </a:r>
            <a:r>
              <a:rPr lang="en-US" sz="2000" dirty="0">
                <a:latin typeface="Gilroy Medium"/>
                <a:ea typeface="Verdana"/>
              </a:rPr>
              <a:t> </a:t>
            </a:r>
            <a:r>
              <a:rPr lang="ru-RU" sz="2000" dirty="0">
                <a:latin typeface="Gilroy Medium"/>
                <a:ea typeface="Verdana"/>
              </a:rPr>
              <a:t>Запрос на автоматизацию и масштабируемость</a:t>
            </a:r>
            <a:br>
              <a:rPr lang="ru-RU" sz="2000" dirty="0">
                <a:latin typeface="Gilroy Medium"/>
                <a:ea typeface="Verdana"/>
              </a:rPr>
            </a:br>
            <a:r>
              <a:rPr lang="ru-RU" sz="2000" dirty="0">
                <a:latin typeface="Gilroy Medium"/>
                <a:ea typeface="Verdana"/>
              </a:rPr>
              <a:t>- Активное внедрение в бизнес-процессы </a:t>
            </a:r>
            <a:r>
              <a:rPr lang="en-US" sz="2000" dirty="0">
                <a:latin typeface="Gilroy Medium"/>
                <a:ea typeface="Verdana"/>
              </a:rPr>
              <a:t>AI, </a:t>
            </a:r>
            <a:r>
              <a:rPr lang="en-US" sz="2000" dirty="0" err="1">
                <a:latin typeface="Gilroy Medium"/>
                <a:ea typeface="Verdana"/>
              </a:rPr>
              <a:t>BigData</a:t>
            </a:r>
            <a:r>
              <a:rPr lang="en-US" sz="2000" dirty="0">
                <a:latin typeface="Gilroy Medium"/>
                <a:ea typeface="Verdana"/>
              </a:rPr>
              <a:t> </a:t>
            </a:r>
            <a:r>
              <a:rPr lang="ru-RU" sz="2000" dirty="0">
                <a:latin typeface="Gilroy Medium"/>
                <a:ea typeface="Verdana"/>
              </a:rPr>
              <a:t>и </a:t>
            </a:r>
            <a:r>
              <a:rPr lang="ru-RU" sz="2000" dirty="0" err="1">
                <a:latin typeface="Gilroy Medium"/>
                <a:ea typeface="Verdana"/>
              </a:rPr>
              <a:t>мультиагентных</a:t>
            </a:r>
            <a:r>
              <a:rPr lang="ru-RU" sz="2000" dirty="0">
                <a:latin typeface="Gilroy Medium"/>
                <a:ea typeface="Verdana"/>
              </a:rPr>
              <a:t> систем.</a:t>
            </a:r>
            <a:endParaRPr lang="en-US" sz="2000" dirty="0">
              <a:latin typeface="Gilroy Medium"/>
              <a:ea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BD178F-0D78-C890-7BF9-B14DC3860241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3772174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63007" y="6134487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5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914399" y="747079"/>
            <a:ext cx="9181511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latin typeface="Gilroy Bold"/>
              </a:rPr>
              <a:t>Целевая аудитория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2DDEDE7-3A5A-F563-D7E8-91FDF49DE6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024559"/>
              </p:ext>
            </p:extLst>
          </p:nvPr>
        </p:nvGraphicFramePr>
        <p:xfrm>
          <a:off x="914399" y="1713725"/>
          <a:ext cx="10431888" cy="4211307"/>
        </p:xfrm>
        <a:graphic>
          <a:graphicData uri="http://schemas.openxmlformats.org/drawingml/2006/table">
            <a:tbl>
              <a:tblPr/>
              <a:tblGrid>
                <a:gridCol w="5215944">
                  <a:extLst>
                    <a:ext uri="{9D8B030D-6E8A-4147-A177-3AD203B41FA5}">
                      <a16:colId xmlns:a16="http://schemas.microsoft.com/office/drawing/2014/main" val="2581731915"/>
                    </a:ext>
                  </a:extLst>
                </a:gridCol>
                <a:gridCol w="5215944">
                  <a:extLst>
                    <a:ext uri="{9D8B030D-6E8A-4147-A177-3AD203B41FA5}">
                      <a16:colId xmlns:a16="http://schemas.microsoft.com/office/drawing/2014/main" val="4273443060"/>
                    </a:ext>
                  </a:extLst>
                </a:gridCol>
              </a:tblGrid>
              <a:tr h="368397">
                <a:tc>
                  <a:txBody>
                    <a:bodyPr/>
                    <a:lstStyle/>
                    <a:p>
                      <a:r>
                        <a:rPr lang="ru-RU" sz="1600" b="1" dirty="0"/>
                        <a:t>Сегмент целевой аудитории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Потребности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3576412"/>
                  </a:ext>
                </a:extLst>
              </a:tr>
              <a:tr h="644694">
                <a:tc>
                  <a:txBody>
                    <a:bodyPr/>
                    <a:lstStyle/>
                    <a:p>
                      <a:r>
                        <a:rPr lang="ru-RU" sz="1500"/>
                        <a:t>Малый и средний бизнес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500"/>
                        <a:t>- Автоматизация рутинных задач</a:t>
                      </a:r>
                      <a:br>
                        <a:rPr lang="ru-RU" sz="1500"/>
                      </a:br>
                      <a:r>
                        <a:rPr lang="ru-RU" sz="1500"/>
                        <a:t>- Простое развертывание без </a:t>
                      </a:r>
                      <a:r>
                        <a:rPr lang="en-GB" sz="1500"/>
                        <a:t>DevOps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2957925"/>
                  </a:ext>
                </a:extLst>
              </a:tr>
              <a:tr h="920992">
                <a:tc>
                  <a:txBody>
                    <a:bodyPr/>
                    <a:lstStyle/>
                    <a:p>
                      <a:r>
                        <a:rPr lang="ru-RU" sz="1500"/>
                        <a:t>Разработчики и </a:t>
                      </a:r>
                      <a:r>
                        <a:rPr lang="en-GB" sz="1500"/>
                        <a:t>DevOps-</a:t>
                      </a:r>
                      <a:r>
                        <a:rPr lang="ru-RU" sz="1500"/>
                        <a:t>инженеры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500"/>
                        <a:t>- Быстрый запуск кода</a:t>
                      </a:r>
                      <a:br>
                        <a:rPr lang="ru-RU" sz="1500"/>
                      </a:br>
                      <a:r>
                        <a:rPr lang="ru-RU" sz="1500"/>
                        <a:t>- </a:t>
                      </a:r>
                      <a:r>
                        <a:rPr lang="en-GB" sz="1500"/>
                        <a:t>API/CLI-</a:t>
                      </a:r>
                      <a:r>
                        <a:rPr lang="ru-RU" sz="1500"/>
                        <a:t>доступ</a:t>
                      </a:r>
                      <a:br>
                        <a:rPr lang="ru-RU" sz="1500"/>
                      </a:br>
                      <a:r>
                        <a:rPr lang="ru-RU" sz="1500"/>
                        <a:t>- Контроль ресурсов и логов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9020343"/>
                  </a:ext>
                </a:extLst>
              </a:tr>
              <a:tr h="644694">
                <a:tc>
                  <a:txBody>
                    <a:bodyPr/>
                    <a:lstStyle/>
                    <a:p>
                      <a:r>
                        <a:rPr lang="ru-RU" sz="1500"/>
                        <a:t>Аналитики и инженеры данных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500"/>
                        <a:t>- Периодические вычисления</a:t>
                      </a:r>
                      <a:br>
                        <a:rPr lang="ru-RU" sz="1500"/>
                      </a:br>
                      <a:r>
                        <a:rPr lang="ru-RU" sz="1500"/>
                        <a:t>- Поддержка </a:t>
                      </a:r>
                      <a:r>
                        <a:rPr lang="en-GB" sz="1500"/>
                        <a:t>cron-</a:t>
                      </a:r>
                      <a:r>
                        <a:rPr lang="ru-RU" sz="1500"/>
                        <a:t>запусков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639257"/>
                  </a:ext>
                </a:extLst>
              </a:tr>
              <a:tr h="987836">
                <a:tc>
                  <a:txBody>
                    <a:bodyPr/>
                    <a:lstStyle/>
                    <a:p>
                      <a:r>
                        <a:rPr lang="en-GB" sz="1500" dirty="0"/>
                        <a:t>AI-</a:t>
                      </a:r>
                      <a:r>
                        <a:rPr lang="ru-RU" sz="1500" dirty="0"/>
                        <a:t>продукты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500"/>
                        <a:t>- Запуск нейросетевых функций и агентов</a:t>
                      </a:r>
                      <a:br>
                        <a:rPr lang="ru-RU" sz="1500"/>
                      </a:br>
                      <a:r>
                        <a:rPr lang="ru-RU" sz="1500"/>
                        <a:t>- Изолированная среда</a:t>
                      </a:r>
                      <a:br>
                        <a:rPr lang="ru-RU" sz="1500"/>
                      </a:br>
                      <a:r>
                        <a:rPr lang="ru-RU" sz="1500"/>
                        <a:t>- Интеграции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525701"/>
                  </a:ext>
                </a:extLst>
              </a:tr>
              <a:tr h="644694">
                <a:tc>
                  <a:txBody>
                    <a:bodyPr/>
                    <a:lstStyle/>
                    <a:p>
                      <a:r>
                        <a:rPr lang="ru-RU" sz="1500"/>
                        <a:t>Образовательные учреждения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500" dirty="0"/>
                        <a:t>- Среда для запуска заданий и тестов</a:t>
                      </a:r>
                      <a:br>
                        <a:rPr lang="ru-RU" sz="1500" dirty="0"/>
                      </a:br>
                      <a:r>
                        <a:rPr lang="ru-RU" sz="1500" dirty="0"/>
                        <a:t>- Безопасное исполнение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796440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71F15CE-0D58-364E-5BA2-55A2D085FA41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2467871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63007" y="6134487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6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1015139" y="647465"/>
            <a:ext cx="9181511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latin typeface="Gilroy Bold"/>
              </a:rPr>
              <a:t>Обзор существующих решений</a:t>
            </a:r>
            <a:endParaRPr lang="ru-RU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E62B45E-D3C1-4404-EFFC-64ECC9D1A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512276"/>
              </p:ext>
            </p:extLst>
          </p:nvPr>
        </p:nvGraphicFramePr>
        <p:xfrm>
          <a:off x="1071213" y="1603884"/>
          <a:ext cx="9694467" cy="441519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405063">
                  <a:extLst>
                    <a:ext uri="{9D8B030D-6E8A-4147-A177-3AD203B41FA5}">
                      <a16:colId xmlns:a16="http://schemas.microsoft.com/office/drawing/2014/main" val="696677015"/>
                    </a:ext>
                  </a:extLst>
                </a:gridCol>
                <a:gridCol w="3144702">
                  <a:extLst>
                    <a:ext uri="{9D8B030D-6E8A-4147-A177-3AD203B41FA5}">
                      <a16:colId xmlns:a16="http://schemas.microsoft.com/office/drawing/2014/main" val="3836382629"/>
                    </a:ext>
                  </a:extLst>
                </a:gridCol>
                <a:gridCol w="3144702">
                  <a:extLst>
                    <a:ext uri="{9D8B030D-6E8A-4147-A177-3AD203B41FA5}">
                      <a16:colId xmlns:a16="http://schemas.microsoft.com/office/drawing/2014/main" val="1323209383"/>
                    </a:ext>
                  </a:extLst>
                </a:gridCol>
              </a:tblGrid>
              <a:tr h="346290">
                <a:tc>
                  <a:txBody>
                    <a:bodyPr/>
                    <a:lstStyle/>
                    <a:p>
                      <a:r>
                        <a:rPr lang="ru-RU" sz="1600" b="1" dirty="0"/>
                        <a:t>Решение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Преимущества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/>
                        <a:t>Ограничения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3242314"/>
                  </a:ext>
                </a:extLst>
              </a:tr>
              <a:tr h="865724">
                <a:tc>
                  <a:txBody>
                    <a:bodyPr/>
                    <a:lstStyle/>
                    <a:p>
                      <a:r>
                        <a:rPr lang="en-GB" sz="1400" b="1" dirty="0"/>
                        <a:t>Yandex Cloud Functions</a:t>
                      </a:r>
                      <a:endParaRPr lang="en-GB" sz="1400" dirty="0"/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Локальный хостинг, интеграция с </a:t>
                      </a:r>
                      <a:r>
                        <a:rPr lang="en-GB" sz="1400"/>
                        <a:t>Yandex Cloud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Ограниченная кастомизация, привязка к экосистеме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0932206"/>
                  </a:ext>
                </a:extLst>
              </a:tr>
              <a:tr h="606007">
                <a:tc>
                  <a:txBody>
                    <a:bodyPr/>
                    <a:lstStyle/>
                    <a:p>
                      <a:r>
                        <a:rPr lang="en-GB" sz="1400" b="1"/>
                        <a:t>VK Functions</a:t>
                      </a:r>
                      <a:endParaRPr lang="en-GB" sz="1400"/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Современный интерфейс, отечественная разработка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Новизна, меньше документации и кейсов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851888"/>
                  </a:ext>
                </a:extLst>
              </a:tr>
              <a:tr h="865724">
                <a:tc>
                  <a:txBody>
                    <a:bodyPr/>
                    <a:lstStyle/>
                    <a:p>
                      <a:r>
                        <a:rPr lang="en-GB" sz="1400" b="1" dirty="0" err="1"/>
                        <a:t>OpenFaaS</a:t>
                      </a:r>
                      <a:r>
                        <a:rPr lang="en-GB" sz="1400" b="1" dirty="0"/>
                        <a:t>, </a:t>
                      </a:r>
                      <a:r>
                        <a:rPr lang="en-GB" sz="1400" b="1" dirty="0" err="1"/>
                        <a:t>Knative</a:t>
                      </a:r>
                      <a:endParaRPr lang="en-GB" sz="1400" dirty="0"/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Open-source, </a:t>
                      </a:r>
                      <a:r>
                        <a:rPr lang="ru-RU" sz="1400"/>
                        <a:t>гибкость, развёртывание </a:t>
                      </a:r>
                      <a:r>
                        <a:rPr lang="en-GB" sz="1400"/>
                        <a:t>on-premise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Сложность настройки, требуется </a:t>
                      </a:r>
                      <a:r>
                        <a:rPr lang="en-GB" sz="1400"/>
                        <a:t>DevOps-</a:t>
                      </a:r>
                      <a:r>
                        <a:rPr lang="ru-RU" sz="1400"/>
                        <a:t>экспертиза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2134979"/>
                  </a:ext>
                </a:extLst>
              </a:tr>
              <a:tr h="865724">
                <a:tc>
                  <a:txBody>
                    <a:bodyPr/>
                    <a:lstStyle/>
                    <a:p>
                      <a:r>
                        <a:rPr lang="en-GB" sz="1400" b="1" dirty="0"/>
                        <a:t>AWS Lambda</a:t>
                      </a:r>
                      <a:endParaRPr lang="en-GB" sz="1400" dirty="0"/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Зрелая экосистема, масштабируемость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Санкционные и юридические ограничения в РФ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3163530"/>
                  </a:ext>
                </a:extLst>
              </a:tr>
              <a:tr h="865724">
                <a:tc>
                  <a:txBody>
                    <a:bodyPr/>
                    <a:lstStyle/>
                    <a:p>
                      <a:r>
                        <a:rPr lang="en-GB" sz="1400" b="1"/>
                        <a:t>Google Cloud Functions</a:t>
                      </a:r>
                      <a:endParaRPr lang="en-GB" sz="1400"/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/>
                        <a:t>Удобные </a:t>
                      </a:r>
                      <a:r>
                        <a:rPr lang="en-GB" sz="1400"/>
                        <a:t>SDK </a:t>
                      </a:r>
                      <a:r>
                        <a:rPr lang="ru-RU" sz="1400"/>
                        <a:t>и интеграции, глобальная инфраструктура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Недоступность или ограничения в российских реалиях</a:t>
                      </a:r>
                    </a:p>
                  </a:txBody>
                  <a:tcPr marL="71718" marR="71718" marT="35859" marB="358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010158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00DC2B0-0930-B7F3-209A-92E9F366E2B7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3421342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63007" y="6134487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7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526943" y="848635"/>
            <a:ext cx="7007150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solidFill>
                  <a:prstClr val="black"/>
                </a:solidFill>
                <a:latin typeface="Gilroy Bold"/>
                <a:ea typeface="+mj-ea"/>
                <a:cs typeface="+mj-cs"/>
              </a:rPr>
              <a:t>Функциональные требования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FD584-D79A-A693-D75A-3C01D9299E30}"/>
              </a:ext>
            </a:extLst>
          </p:cNvPr>
          <p:cNvSpPr txBox="1"/>
          <p:nvPr/>
        </p:nvSpPr>
        <p:spPr>
          <a:xfrm>
            <a:off x="558841" y="1755102"/>
            <a:ext cx="5265024" cy="292432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Gilroy Medium"/>
                <a:cs typeface="Times New Roman"/>
              </a:rPr>
              <a:t>1. Управление учетными записями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Регистрация пользователей в системе.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Вход в систему под учетной записью.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Возможность восстановления доступа при утере пароля.</a:t>
            </a:r>
          </a:p>
          <a:p>
            <a:pPr>
              <a:lnSpc>
                <a:spcPct val="150000"/>
              </a:lnSpc>
            </a:pPr>
            <a:br>
              <a:rPr lang="ru-RU" sz="1200" dirty="0">
                <a:latin typeface="Gilroy Medium"/>
                <a:cs typeface="Times New Roman"/>
              </a:rPr>
            </a:br>
            <a:r>
              <a:rPr lang="ru-RU" sz="1400" dirty="0">
                <a:latin typeface="Gilroy Medium"/>
                <a:cs typeface="Times New Roman"/>
              </a:rPr>
              <a:t>2. Управление группами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Создание групп для совместного использования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Просмотр состава группы и текущих прав доступа участников.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Возможность присоединения и их выхода из групп.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Функционал для администраторов групп.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52B44E-4793-8A2D-5D67-474D6079608C}"/>
              </a:ext>
            </a:extLst>
          </p:cNvPr>
          <p:cNvSpPr txBox="1"/>
          <p:nvPr/>
        </p:nvSpPr>
        <p:spPr>
          <a:xfrm>
            <a:off x="6096000" y="1760168"/>
            <a:ext cx="5776970" cy="3196260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Gilroy Medium"/>
                <a:cs typeface="Times New Roman"/>
              </a:rPr>
              <a:t>3. Управление вычислительными задачами (контейнерами)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Создание задач.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Просмотр списка доступных задач с отображением их текущего состояния.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Получение детальной информации о конфигурации задачи.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Доступ к истории запусков задачи (дата, время, статус).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Перезапуск существующих задач.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Отмена активных запусков.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Удаление задач с прекращением их выполнения.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q"/>
            </a:pPr>
            <a:r>
              <a:rPr lang="ru-RU" sz="1200" dirty="0">
                <a:latin typeface="Gilroy Medium"/>
                <a:cs typeface="Times New Roman"/>
              </a:rPr>
              <a:t>Предоставление пользователям доступа к логам их задач.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Gilroy Medium"/>
              <a:cs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4401E-4EAD-C66B-6163-D110E87C8944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9086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83431" y="6171414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8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998120" y="522531"/>
            <a:ext cx="11169940" cy="82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</a:pPr>
            <a:r>
              <a:rPr lang="ru-RU" sz="3200" dirty="0">
                <a:solidFill>
                  <a:prstClr val="black"/>
                </a:solidFill>
                <a:latin typeface="Gilroy Bold" panose="00000800000000000000" pitchFamily="2" charset="-52"/>
                <a:ea typeface="+mj-ea"/>
                <a:cs typeface="+mj-cs"/>
              </a:rPr>
              <a:t>Программные и технические средства </a:t>
            </a:r>
          </a:p>
          <a:p>
            <a:pPr>
              <a:lnSpc>
                <a:spcPts val="2800"/>
              </a:lnSpc>
            </a:pPr>
            <a:r>
              <a:rPr lang="ru-RU" sz="3200" dirty="0">
                <a:solidFill>
                  <a:prstClr val="black"/>
                </a:solidFill>
                <a:latin typeface="Gilroy Bold" panose="00000800000000000000" pitchFamily="2" charset="-52"/>
                <a:ea typeface="+mj-ea"/>
                <a:cs typeface="+mj-cs"/>
              </a:rPr>
              <a:t>разработки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A9047A-7409-AC26-3376-B81CA1F8D85E}"/>
              </a:ext>
            </a:extLst>
          </p:cNvPr>
          <p:cNvSpPr txBox="1"/>
          <p:nvPr/>
        </p:nvSpPr>
        <p:spPr>
          <a:xfrm>
            <a:off x="1144876" y="1989622"/>
            <a:ext cx="3315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Verdana"/>
                <a:ea typeface="Verdana"/>
                <a:cs typeface="Times New Roman"/>
              </a:rPr>
              <a:t>Клиентская часть</a:t>
            </a:r>
            <a:endParaRPr lang="ru-RU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22BB43-2903-DFE4-F1BD-9D7AECF0E80A}"/>
              </a:ext>
            </a:extLst>
          </p:cNvPr>
          <p:cNvSpPr txBox="1"/>
          <p:nvPr/>
        </p:nvSpPr>
        <p:spPr>
          <a:xfrm>
            <a:off x="6932512" y="2033442"/>
            <a:ext cx="30071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Verdana"/>
                <a:ea typeface="Verdana"/>
                <a:cs typeface="Times New Roman"/>
              </a:rPr>
              <a:t>Серверная часть</a:t>
            </a:r>
            <a:endParaRPr lang="ru-RU" b="1" dirty="0"/>
          </a:p>
        </p:txBody>
      </p:sp>
      <p:pic>
        <p:nvPicPr>
          <p:cNvPr id="2050" name="Picture 2" descr="Java custom software development">
            <a:extLst>
              <a:ext uri="{FF2B5EF4-FFF2-40B4-BE49-F238E27FC236}">
                <a16:creationId xmlns:a16="http://schemas.microsoft.com/office/drawing/2014/main" id="{8C07D0AF-4C40-59BE-0B75-263A62F0B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280" y="2538246"/>
            <a:ext cx="1299099" cy="811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y You Should Learn Kotlin in 2025 - DEV Community">
            <a:extLst>
              <a:ext uri="{FF2B5EF4-FFF2-40B4-BE49-F238E27FC236}">
                <a16:creationId xmlns:a16="http://schemas.microsoft.com/office/drawing/2014/main" id="{810C3D8C-A24A-E127-80A2-210590C113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5" t="34227" r="16985" b="30191"/>
          <a:stretch/>
        </p:blipFill>
        <p:spPr bwMode="auto">
          <a:xfrm>
            <a:off x="7553015" y="2850841"/>
            <a:ext cx="1299100" cy="38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hat is the Java Spring Framework?">
            <a:extLst>
              <a:ext uri="{FF2B5EF4-FFF2-40B4-BE49-F238E27FC236}">
                <a16:creationId xmlns:a16="http://schemas.microsoft.com/office/drawing/2014/main" id="{A4E4DE1F-36FB-F74B-DCA3-13720DF4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3751" y="2763717"/>
            <a:ext cx="1831759" cy="55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Keycloak SSO: Advantages, installation, protips and the real cost - Pretius">
            <a:extLst>
              <a:ext uri="{FF2B5EF4-FFF2-40B4-BE49-F238E27FC236}">
                <a16:creationId xmlns:a16="http://schemas.microsoft.com/office/drawing/2014/main" id="{451BA170-605E-B101-A389-0CF9833B4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678" y="3456274"/>
            <a:ext cx="1864301" cy="124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eep Dive into PostgreSQL: Unveiling Internal Architecture">
            <a:extLst>
              <a:ext uri="{FF2B5EF4-FFF2-40B4-BE49-F238E27FC236}">
                <a16:creationId xmlns:a16="http://schemas.microsoft.com/office/drawing/2014/main" id="{798A94DF-49BB-6885-005B-B64C7A8E12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2" t="30657" r="15204" b="24741"/>
          <a:stretch/>
        </p:blipFill>
        <p:spPr bwMode="auto">
          <a:xfrm>
            <a:off x="7563555" y="3694552"/>
            <a:ext cx="1864302" cy="63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ctivate Docker containers | Zadara Cloud Services">
            <a:extLst>
              <a:ext uri="{FF2B5EF4-FFF2-40B4-BE49-F238E27FC236}">
                <a16:creationId xmlns:a16="http://schemas.microsoft.com/office/drawing/2014/main" id="{39462914-BE21-3B61-721A-0648C0E31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7857" y="3376353"/>
            <a:ext cx="1450012" cy="124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Why do you need Kubernetes? What Kubernetes is not?">
            <a:extLst>
              <a:ext uri="{FF2B5EF4-FFF2-40B4-BE49-F238E27FC236}">
                <a16:creationId xmlns:a16="http://schemas.microsoft.com/office/drawing/2014/main" id="{BF04AB34-CC8E-CA0E-2821-12DBCF8ED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978" y="4699826"/>
            <a:ext cx="2237173" cy="482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Building a Vue 3 Chat App with vue-advanced-chat | ChatKitty">
            <a:extLst>
              <a:ext uri="{FF2B5EF4-FFF2-40B4-BE49-F238E27FC236}">
                <a16:creationId xmlns:a16="http://schemas.microsoft.com/office/drawing/2014/main" id="{05324745-E836-7F8D-19EA-CCB9EB505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59" y="2484402"/>
            <a:ext cx="1530411" cy="91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TypeScript - Definitive introduction | JavaScript in Plain English">
            <a:extLst>
              <a:ext uri="{FF2B5EF4-FFF2-40B4-BE49-F238E27FC236}">
                <a16:creationId xmlns:a16="http://schemas.microsoft.com/office/drawing/2014/main" id="{14A0FE34-40C5-C621-3F1A-EFC9EBB3C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457" y="2666722"/>
            <a:ext cx="1937621" cy="55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Migrate from Vuex4 to Pinia in parallel | by C.Chambers | Smartbox  engineering | Medium">
            <a:extLst>
              <a:ext uri="{FF2B5EF4-FFF2-40B4-BE49-F238E27FC236}">
                <a16:creationId xmlns:a16="http://schemas.microsoft.com/office/drawing/2014/main" id="{8537C828-E94F-874C-F696-D0090521C5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06" t="293" r="39808" b="20131"/>
          <a:stretch/>
        </p:blipFill>
        <p:spPr bwMode="auto">
          <a:xfrm>
            <a:off x="3071196" y="4012579"/>
            <a:ext cx="892603" cy="151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Tailwind Css Best Practices and Techniques - Webkul Blog">
            <a:extLst>
              <a:ext uri="{FF2B5EF4-FFF2-40B4-BE49-F238E27FC236}">
                <a16:creationId xmlns:a16="http://schemas.microsoft.com/office/drawing/2014/main" id="{BB4EFB6B-A0E2-E8BA-EA51-8A89CDCA99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" t="31980" r="7216" b="35413"/>
          <a:stretch/>
        </p:blipFill>
        <p:spPr bwMode="auto">
          <a:xfrm>
            <a:off x="757887" y="3402648"/>
            <a:ext cx="2685761" cy="52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 descr="Beitragsbild_Tailwind_daisyUI - Mobile FHSTP MKL">
            <a:extLst>
              <a:ext uri="{FF2B5EF4-FFF2-40B4-BE49-F238E27FC236}">
                <a16:creationId xmlns:a16="http://schemas.microsoft.com/office/drawing/2014/main" id="{DB57C3DD-94A9-606E-1D17-49157337AE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8" t="58151" r="22719" b="6986"/>
          <a:stretch/>
        </p:blipFill>
        <p:spPr bwMode="auto">
          <a:xfrm>
            <a:off x="3539562" y="3374788"/>
            <a:ext cx="1937621" cy="59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 descr="Axios - Press Releases">
            <a:extLst>
              <a:ext uri="{FF2B5EF4-FFF2-40B4-BE49-F238E27FC236}">
                <a16:creationId xmlns:a16="http://schemas.microsoft.com/office/drawing/2014/main" id="{6D2385DE-6EBF-C9E2-4907-1C0E05E69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78" y="4175052"/>
            <a:ext cx="1968539" cy="655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F4A6BDD-B137-9DF2-4B7C-D6BCBEFDE1B1}"/>
              </a:ext>
            </a:extLst>
          </p:cNvPr>
          <p:cNvCxnSpPr/>
          <p:nvPr/>
        </p:nvCxnSpPr>
        <p:spPr>
          <a:xfrm>
            <a:off x="5589973" y="1482571"/>
            <a:ext cx="0" cy="48738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176A084-13DC-01FF-C32F-63B3D6BAFF91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541201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BB4A1CF-8658-92CC-075D-846FC9FA3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72" y="967189"/>
            <a:ext cx="9996256" cy="5465579"/>
          </a:xfrm>
          <a:prstGeom prst="rect">
            <a:avLst/>
          </a:prstGeom>
        </p:spPr>
      </p:pic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463007" y="6134487"/>
            <a:ext cx="409963" cy="610899"/>
          </a:xfrm>
        </p:spPr>
        <p:txBody>
          <a:bodyPr/>
          <a:lstStyle/>
          <a:p>
            <a:fld id="{A01BE76D-E181-4177-862E-40D97C82BFEB}" type="slidenum">
              <a:rPr lang="ru-RU" sz="3200" smtClean="0"/>
              <a:t>9</a:t>
            </a:fld>
            <a:endParaRPr lang="ru-R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69E9A5-0F30-46EE-BA6A-78421B32F98B}"/>
              </a:ext>
            </a:extLst>
          </p:cNvPr>
          <p:cNvSpPr txBox="1"/>
          <p:nvPr/>
        </p:nvSpPr>
        <p:spPr>
          <a:xfrm>
            <a:off x="812307" y="346258"/>
            <a:ext cx="5215631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3200" dirty="0">
                <a:solidFill>
                  <a:prstClr val="black"/>
                </a:solidFill>
                <a:latin typeface="Gilroy Bold"/>
                <a:ea typeface="+mj-ea"/>
                <a:cs typeface="+mj-cs"/>
              </a:rPr>
              <a:t>Архитектура платформы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B307B-4730-E680-BC45-7E997C8B8CC2}"/>
              </a:ext>
            </a:extLst>
          </p:cNvPr>
          <p:cNvSpPr txBox="1"/>
          <p:nvPr/>
        </p:nvSpPr>
        <p:spPr>
          <a:xfrm>
            <a:off x="339754" y="6232725"/>
            <a:ext cx="8434457" cy="4871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</a:rPr>
              <a:t>ЖУРАВЛЕВ ДАВИД АЛЕКСАНДРОВИЧ</a:t>
            </a:r>
            <a:r>
              <a:rPr kumimoji="0" lang="ru-RU" sz="11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211-321,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 </a:t>
            </a:r>
            <a:r>
              <a:rPr kumimoji="0" lang="ru-RU" sz="11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roy Medium"/>
              </a:rPr>
              <a:t> 0</a:t>
            </a:r>
            <a:r>
              <a:rPr lang="ru-RU" sz="1100" dirty="0">
                <a:solidFill>
                  <a:prstClr val="black"/>
                </a:solidFill>
                <a:latin typeface="Gilroy Medium"/>
              </a:rPr>
              <a:t>3.06.202</a:t>
            </a:r>
            <a:r>
              <a:rPr lang="en-US" sz="1100" dirty="0">
                <a:solidFill>
                  <a:prstClr val="black"/>
                </a:solidFill>
                <a:latin typeface="Gilroy Medium"/>
              </a:rPr>
              <a:t>5</a:t>
            </a:r>
            <a:endParaRPr kumimoji="0" lang="ru-RU" sz="11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roy Medium"/>
            </a:endParaRPr>
          </a:p>
          <a:p>
            <a:pPr>
              <a:lnSpc>
                <a:spcPts val="1600"/>
              </a:lnSpc>
              <a:defRPr/>
            </a:pPr>
            <a:r>
              <a:rPr lang="ru-RU" sz="1100" dirty="0">
                <a:solidFill>
                  <a:prstClr val="black"/>
                </a:solidFill>
                <a:latin typeface="Gilroy Medium"/>
                <a:cs typeface="Times New Roman"/>
              </a:rPr>
              <a:t>АВТОМАТИЗИРОВАННАЯ ПЛАТФОРМА РАЗВЕРТЫВАНИЯ КОНТЕЙНЕРИЗОВАННЫХ ФУНКЦИЙ В СРЕДЕ </a:t>
            </a:r>
            <a:r>
              <a:rPr lang="en-GB" sz="1100" dirty="0">
                <a:solidFill>
                  <a:prstClr val="black"/>
                </a:solidFill>
                <a:latin typeface="Gilroy Medium"/>
                <a:cs typeface="Times New Roman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68530361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2">
  <a:themeElements>
    <a:clrScheme name="Московский Политех">
      <a:dk1>
        <a:sysClr val="windowText" lastClr="000000"/>
      </a:dk1>
      <a:lt1>
        <a:sysClr val="window" lastClr="FFFFFF"/>
      </a:lt1>
      <a:dk2>
        <a:srgbClr val="171616"/>
      </a:dk2>
      <a:lt2>
        <a:srgbClr val="E7E6E6"/>
      </a:lt2>
      <a:accent1>
        <a:srgbClr val="E61E46"/>
      </a:accent1>
      <a:accent2>
        <a:srgbClr val="1E3E8D"/>
      </a:accent2>
      <a:accent3>
        <a:srgbClr val="A5A5A5"/>
      </a:accent3>
      <a:accent4>
        <a:srgbClr val="60DCCA"/>
      </a:accent4>
      <a:accent5>
        <a:srgbClr val="3478BC"/>
      </a:accent5>
      <a:accent6>
        <a:srgbClr val="E94572"/>
      </a:accent6>
      <a:hlink>
        <a:srgbClr val="3478BC"/>
      </a:hlink>
      <a:folHlink>
        <a:srgbClr val="E94572"/>
      </a:folHlink>
    </a:clrScheme>
    <a:fontScheme name="Другая 2">
      <a:majorFont>
        <a:latin typeface="Verdana 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6" id="{2AEEDDF9-59ED-463C-8E0C-BF21DC8B3CB6}" vid="{CDD37877-5C07-4AD6-AFB2-357C367BDEC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Shablon_Moscow_Poly_v3</Template>
  <TotalTime>5007</TotalTime>
  <Words>3280</Words>
  <Application>Microsoft Macintosh PowerPoint</Application>
  <PresentationFormat>Widescreen</PresentationFormat>
  <Paragraphs>285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DM Mono</vt:lpstr>
      <vt:lpstr>Arial</vt:lpstr>
      <vt:lpstr>Calibri</vt:lpstr>
      <vt:lpstr>Wingdings</vt:lpstr>
      <vt:lpstr>Gilroy Medium</vt:lpstr>
      <vt:lpstr>Google Sans Text</vt:lpstr>
      <vt:lpstr>Verdana</vt:lpstr>
      <vt:lpstr>Gilroy Bold</vt:lpstr>
      <vt:lpstr>Тема2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 п а с и б о    з а   в н и м а н и е 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Veronika Natur</dc:creator>
  <cp:lastModifiedBy>Давид Малевич</cp:lastModifiedBy>
  <cp:revision>1701</cp:revision>
  <dcterms:created xsi:type="dcterms:W3CDTF">2024-05-27T20:04:35Z</dcterms:created>
  <dcterms:modified xsi:type="dcterms:W3CDTF">2025-06-02T19:45:33Z</dcterms:modified>
</cp:coreProperties>
</file>

<file path=docProps/thumbnail.jpeg>
</file>